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80" r:id="rId12"/>
    <p:sldId id="281" r:id="rId13"/>
    <p:sldId id="282" r:id="rId14"/>
    <p:sldId id="273" r:id="rId15"/>
    <p:sldId id="274" r:id="rId16"/>
    <p:sldId id="275" r:id="rId17"/>
    <p:sldId id="276" r:id="rId18"/>
    <p:sldId id="277" r:id="rId19"/>
    <p:sldId id="278" r:id="rId20"/>
    <p:sldId id="28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7"/>
    <p:restoredTop sz="94717"/>
  </p:normalViewPr>
  <p:slideViewPr>
    <p:cSldViewPr snapToGrid="0" snapToObjects="1">
      <p:cViewPr varScale="1">
        <p:scale>
          <a:sx n="121" d="100"/>
          <a:sy n="121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371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BEF470-FF1A-2B47-AB01-0C70780C1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77CFD-9FD6-EF47-A1C5-EE99E7722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E074-B0B8-1F45-8A39-3A4E1EEF8DC3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84527-C2D2-E647-A68A-F465D18B3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5E81A-D4EE-1F49-A9B1-6D3BD516C4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0940D-0E06-A442-9CD9-8AEB983C6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2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9C45-17C8-4E42-86B3-739D6D5DBF9D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2792-ED19-2C45-8095-941980CA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1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2792-ED19-2C45-8095-941980CA2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2792-ED19-2C45-8095-941980CA2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2792-ED19-2C45-8095-941980CA2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2792-ED19-2C45-8095-941980CA2B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2792-ED19-2C45-8095-941980CA2B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0A0-8779-F144-B55E-F05686294B88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29E2-D9AE-A542-9890-782D622146EA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8158-A55A-F545-A0AB-6E96091C3BB3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1942-E8A7-8049-859D-030B1AD9A7AE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28DA-7BD0-8342-B33B-A6B1A845247F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0887-98B3-7A4E-957F-E1BA3DF4D7DE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877E-8166-A948-A28A-AC54BCAB596C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2071-0670-C34B-8007-EBDAB92990DD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7585"/>
            <a:ext cx="8915400" cy="49732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6797-2EDC-D74B-AA88-650802146315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Autofit/>
          </a:bodyPr>
          <a:lstStyle>
            <a:lvl1pPr algn="l">
              <a:defRPr sz="5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6AE3-03B9-6846-B28C-9D946504D0E7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89F6-9C28-8D45-93CC-1FCBEF6327B1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3267-109E-424F-BBC7-A4BD2645CB6E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C633-3D03-7E4D-AA52-91403C38185A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F6AE-47C3-2142-9CDD-0C6A3D2DBCAC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A607-6730-6247-A55A-F116239C9E5E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5B2E-D464-7B46-8A21-AB96F97AE00A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F3526-2321-7B46-BD53-81AF6E0C4DA3}" type="datetime1">
              <a:rPr lang="en-US" smtClean="0"/>
              <a:t>5/5/19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joint-probability-distribution" TargetMode="External"/><Relationship Id="rId2" Type="http://schemas.openxmlformats.org/officeDocument/2006/relationships/hyperlink" Target="https://www-sciencedirect-com.libdb.njit.edu:8443/topics/engineering/generative-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sciencedirect-com.libdb.njit.edu:8443/topics/engineering/divergence" TargetMode="External"/><Relationship Id="rId5" Type="http://schemas.openxmlformats.org/officeDocument/2006/relationships/hyperlink" Target="https://www-sciencedirect-com.libdb.njit.edu:8443/topics/engineering/boltzmann" TargetMode="External"/><Relationship Id="rId4" Type="http://schemas.openxmlformats.org/officeDocument/2006/relationships/hyperlink" Target="https://www-sciencedirect-com.libdb.njit.edu:8443/topics/engineering/observabl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ymind.ai/wiki/restricted-boltzmann-machin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ymind.ai/wiki/restricted-boltzmann-machi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ymind.ai/wiki/restricted-boltzmann-machin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learning-r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sciencedirect-com.libdb.njit.edu:8443/topics/engineering/feedforward" TargetMode="External"/><Relationship Id="rId4" Type="http://schemas.openxmlformats.org/officeDocument/2006/relationships/hyperlink" Target="https://www-sciencedirect-com.libdb.njit.edu:8443/topics/engineering/euclidean-distanc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biopsy" TargetMode="External"/><Relationship Id="rId2" Type="http://schemas.openxmlformats.org/officeDocument/2006/relationships/hyperlink" Target="https://www-sciencedirect-com.libdb.njit.edu:8443/topics/engineering/common-canc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sciencedirect-com.libdb.njit.edu:8443/topics/engineering/diagnostic-accura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sciencedirect-com.libdb.njit.edu:8443/topics/engineering/system-diagnost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feature-extrac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dynamic-structure" TargetMode="External"/><Relationship Id="rId2" Type="http://schemas.openxmlformats.org/officeDocument/2006/relationships/hyperlink" Target="https://www-sciencedirect-com.libdb.njit.edu:8443/topics/physics-and-astronomy/factor-analys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biopsy" TargetMode="External"/><Relationship Id="rId2" Type="http://schemas.openxmlformats.org/officeDocument/2006/relationships/hyperlink" Target="https://www-sciencedirect-com.libdb.njit.edu:8443/topics/engineering/frame-r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sciencedirect-com.libdb.njit.edu:8443/topics/engineering/template-match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ciencedirect-com.libdb.njit.edu:8443/topics/engineering/image-sequence" TargetMode="External"/><Relationship Id="rId2" Type="http://schemas.openxmlformats.org/officeDocument/2006/relationships/hyperlink" Target="https://www-sciencedirect-com.libdb.njit.edu:8443/topics/engineering/matrix-factoriz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sciencedirect-com.libdb.njit.edu:8443/topics/engineering/initialization" TargetMode="External"/><Relationship Id="rId4" Type="http://schemas.openxmlformats.org/officeDocument/2006/relationships/hyperlink" Target="https://www-sciencedirect-com.libdb.njit.edu:8443/topics/engineering/least-squ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696B-033B-7D4C-A4F9-AA296F329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652" y="1795509"/>
            <a:ext cx="9602787" cy="226278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﻿Deep learning based classification of focal liver lesions with contrast-enhanced ultrasound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D0900-0674-C240-A673-E4F7A274B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Authors: ﻿</a:t>
            </a:r>
            <a:r>
              <a:rPr lang="en-US" dirty="0" err="1"/>
              <a:t>Kaizhi</a:t>
            </a:r>
            <a:r>
              <a:rPr lang="en-US" dirty="0"/>
              <a:t> Wu, Xi Che, </a:t>
            </a:r>
            <a:r>
              <a:rPr lang="en-US" dirty="0" err="1"/>
              <a:t>Mingyue</a:t>
            </a:r>
            <a:r>
              <a:rPr lang="en-US" dirty="0"/>
              <a:t> Ding</a:t>
            </a:r>
          </a:p>
          <a:p>
            <a:r>
              <a:rPr lang="en-US" dirty="0"/>
              <a:t>Published in 2014</a:t>
            </a:r>
          </a:p>
          <a:p>
            <a:r>
              <a:rPr lang="en-US" dirty="0"/>
              <a:t>Presented by </a:t>
            </a:r>
            <a:r>
              <a:rPr lang="en-US" dirty="0" err="1"/>
              <a:t>Xiaopeng</a:t>
            </a:r>
            <a:r>
              <a:rPr lang="en-US" dirty="0"/>
              <a:t> Jiang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0A1E3-0135-0843-A109-C3781EC6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1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61CE-BBBF-5D4B-98E0-7E9A426F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95716-CAC6-8146-B854-E8E6E60D9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probabilistic </a:t>
            </a:r>
            <a:r>
              <a:rPr lang="en-US" dirty="0">
                <a:hlinkClick r:id="rId2" tooltip="Learn more about Generative Model from ScienceDirect's AI-generated Topic Pages"/>
              </a:rPr>
              <a:t>generative models</a:t>
            </a:r>
            <a:r>
              <a:rPr lang="en-US" dirty="0"/>
              <a:t> - Deep Belief Networks (DBNs)</a:t>
            </a:r>
          </a:p>
          <a:p>
            <a:r>
              <a:rPr lang="en-US" dirty="0"/>
              <a:t>Generative models provide a </a:t>
            </a:r>
            <a:r>
              <a:rPr lang="en-US" dirty="0">
                <a:hlinkClick r:id="rId3" tooltip="Learn more about Joint Probability Distribution from ScienceDirect's AI-generated Topic Pages"/>
              </a:rPr>
              <a:t>joint probability distribution</a:t>
            </a:r>
            <a:r>
              <a:rPr lang="en-US" dirty="0"/>
              <a:t> over </a:t>
            </a:r>
            <a:r>
              <a:rPr lang="en-US" dirty="0">
                <a:hlinkClick r:id="rId4" tooltip="Learn more about Observables from ScienceDirect's AI-generated Topic Pages"/>
              </a:rPr>
              <a:t>observable</a:t>
            </a:r>
            <a:r>
              <a:rPr lang="en-US" dirty="0"/>
              <a:t> data and labels</a:t>
            </a:r>
          </a:p>
          <a:p>
            <a:r>
              <a:rPr lang="en-US" dirty="0"/>
              <a:t>DBNs are composed of several layers of restricted </a:t>
            </a:r>
            <a:r>
              <a:rPr lang="en-US" dirty="0">
                <a:hlinkClick r:id="rId5" tooltip="Learn more about Boltzmann from ScienceDirect's AI-generated Topic Pages"/>
              </a:rPr>
              <a:t>Boltzmann</a:t>
            </a:r>
            <a:r>
              <a:rPr lang="en-US" dirty="0"/>
              <a:t> machines (RBM)</a:t>
            </a:r>
          </a:p>
          <a:p>
            <a:r>
              <a:rPr lang="en-US" dirty="0"/>
              <a:t>The DBN can be trained in a purely unsupervised way, with the greedy layer-wise procedure in which each added layer is trained as an RBM by contrastive </a:t>
            </a:r>
            <a:r>
              <a:rPr lang="en-US" dirty="0">
                <a:hlinkClick r:id="rId6" tooltip="Learn more about Divergence from ScienceDirect's AI-generated Topic Pages"/>
              </a:rPr>
              <a:t>divergence</a:t>
            </a:r>
            <a:r>
              <a:rPr lang="en-US" dirty="0"/>
              <a:t>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A402C-FE9E-4643-9E44-F7DFBF3D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3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55FB-B24D-D243-8E07-4C99298D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RBM Overview - Forward 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F1E6A-3B11-EE41-8EE8-F542FB1C7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3" y="1762813"/>
            <a:ext cx="5217126" cy="486423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hidden node receives the four inputs multiplied by their respective weights. The sum of those products is again added to a bias (which forces at least some activations to happen), and the result is passed through the activation algorithm producing one output for each hidden node.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A4776-E2A7-484B-BF66-D97D11EF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108" y="2133600"/>
            <a:ext cx="4318504" cy="35769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1CD6B-0CC3-BD43-9DDF-15E22380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0A765-149A-0740-AABA-D53124C4ACC9}"/>
              </a:ext>
            </a:extLst>
          </p:cNvPr>
          <p:cNvSpPr txBox="1"/>
          <p:nvPr/>
        </p:nvSpPr>
        <p:spPr>
          <a:xfrm>
            <a:off x="7739545" y="5767847"/>
            <a:ext cx="37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 </a:t>
            </a:r>
            <a:r>
              <a:rPr lang="en-US" sz="1400" dirty="0">
                <a:hlinkClick r:id="rId3"/>
              </a:rPr>
              <a:t>https://skymind.ai/wiki/restricted-boltzmann-machine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72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619-E2E0-2147-8EE5-72B8A489D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1280890"/>
          </a:xfrm>
        </p:spPr>
        <p:txBody>
          <a:bodyPr>
            <a:noAutofit/>
          </a:bodyPr>
          <a:lstStyle/>
          <a:p>
            <a:r>
              <a:rPr lang="en-US" dirty="0"/>
              <a:t>Reconstructions - Backward Pass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1427-A97D-E249-8280-C0014D36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946" y="1633491"/>
            <a:ext cx="5580668" cy="51255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the reconstruction phase, the activations of hidden layer no. 1 become the input in a backward pass. They are multiplied by the same weights, one per internode edge, just as x was weight-adjusted on the forward pass. The sum of those products is added to a visible-layer bias at each visible node, and the output of those operations is a reconstruction; i.e. an approximation of the original input. </a:t>
            </a:r>
          </a:p>
          <a:p>
            <a:r>
              <a:rPr lang="en-US" dirty="0"/>
              <a:t>The reconstruction doesn’t require the label of the data, so RBM can be used as unsupervised learning.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772319F-513B-0446-8355-01588C61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01" y="2133600"/>
            <a:ext cx="4269311" cy="27705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95697-6766-9246-997B-75D86D1F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C5081-3B01-DC42-B580-740EE3C030F3}"/>
              </a:ext>
            </a:extLst>
          </p:cNvPr>
          <p:cNvSpPr txBox="1"/>
          <p:nvPr/>
        </p:nvSpPr>
        <p:spPr>
          <a:xfrm>
            <a:off x="7739545" y="5132705"/>
            <a:ext cx="376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 </a:t>
            </a:r>
            <a:r>
              <a:rPr lang="en-US" sz="1400" dirty="0">
                <a:hlinkClick r:id="rId4"/>
              </a:rPr>
              <a:t>https://skymind.ai/wiki/restricted-boltzmann-machine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58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FD44-23AD-0144-8BF0-1B274E79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33A1-83DD-A140-9EA2-BDEE5383E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46" y="1527586"/>
            <a:ext cx="10354962" cy="25377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Together, those two estimates will lead you to the joint probability distribution of inputs </a:t>
            </a:r>
            <a:r>
              <a:rPr lang="en-US" i="1" dirty="0"/>
              <a:t>x</a:t>
            </a:r>
            <a:r>
              <a:rPr lang="en-US" dirty="0"/>
              <a:t> and activations </a:t>
            </a:r>
            <a:r>
              <a:rPr lang="en-US" i="1" dirty="0"/>
              <a:t>a</a:t>
            </a:r>
            <a:r>
              <a:rPr lang="en-US" dirty="0"/>
              <a:t>, or p(x, a).</a:t>
            </a:r>
          </a:p>
          <a:p>
            <a:r>
              <a:rPr lang="en-US" dirty="0"/>
              <a:t>Imagine that both the input data and the reconstructions are normal curves of different shapes, which only partially overlap.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7CC1C-86D6-0D42-8EBA-5DEDBC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4E4DC-38B3-0649-B37A-4D787106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6" y="4161755"/>
            <a:ext cx="7514576" cy="2547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A1946C-9EB3-C941-B0BA-A611B4E84E15}"/>
              </a:ext>
            </a:extLst>
          </p:cNvPr>
          <p:cNvSpPr txBox="1"/>
          <p:nvPr/>
        </p:nvSpPr>
        <p:spPr>
          <a:xfrm>
            <a:off x="7862930" y="5970405"/>
            <a:ext cx="2537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 </a:t>
            </a:r>
            <a:r>
              <a:rPr lang="en-US" sz="1400" dirty="0">
                <a:hlinkClick r:id="rId3"/>
              </a:rPr>
              <a:t>https://skymind.ai/wiki/restricted-boltzmann-machine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13328-14BB-8146-A80A-D121F91EC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930" y="4161755"/>
            <a:ext cx="4329070" cy="15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BC90-DE00-A34E-A6FE-574E54F2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1" y="624110"/>
            <a:ext cx="9767252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 Framework of the classification system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822CD-A6D9-2547-9B48-8A68F99B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1E219C-A9EA-4F45-BD6A-E71478CA5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23659"/>
            <a:ext cx="9904413" cy="4831605"/>
          </a:xfrm>
        </p:spPr>
      </p:pic>
    </p:spTree>
    <p:extLst>
      <p:ext uri="{BB962C8B-B14F-4D97-AF65-F5344CB8AC3E}">
        <p14:creationId xmlns:p14="http://schemas.microsoft.com/office/powerpoint/2010/main" val="274349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CEC6-BF98-4349-82A7-C1E84274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65086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 Results - TICs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B4CF7-2021-4A4D-A784-D286C239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24D625FC-D299-7344-964B-028084787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9" t="3430" r="12129" b="22637"/>
          <a:stretch/>
        </p:blipFill>
        <p:spPr>
          <a:xfrm>
            <a:off x="2760393" y="3923724"/>
            <a:ext cx="6838682" cy="2923504"/>
          </a:xfrm>
          <a:prstGeom prst="rect">
            <a:avLst/>
          </a:prstGeom>
        </p:spPr>
      </p:pic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6F5A25D-122D-AA4A-BBBE-58F7F7EFC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696" t="5772" r="12294" b="22555"/>
          <a:stretch/>
        </p:blipFill>
        <p:spPr>
          <a:xfrm>
            <a:off x="2760392" y="1152907"/>
            <a:ext cx="6838681" cy="286983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7404B2-EF10-2547-A521-18408038E9BD}"/>
              </a:ext>
            </a:extLst>
          </p:cNvPr>
          <p:cNvSpPr/>
          <p:nvPr/>
        </p:nvSpPr>
        <p:spPr>
          <a:xfrm>
            <a:off x="9599073" y="2218492"/>
            <a:ext cx="210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﻿malignant lesions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AEE2B-848E-5445-8B7A-FFCBDA996A0C}"/>
              </a:ext>
            </a:extLst>
          </p:cNvPr>
          <p:cNvSpPr/>
          <p:nvPr/>
        </p:nvSpPr>
        <p:spPr>
          <a:xfrm>
            <a:off x="9599073" y="5016144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﻿benign lesions</a:t>
            </a:r>
          </a:p>
        </p:txBody>
      </p:sp>
    </p:spTree>
    <p:extLst>
      <p:ext uri="{BB962C8B-B14F-4D97-AF65-F5344CB8AC3E}">
        <p14:creationId xmlns:p14="http://schemas.microsoft.com/office/powerpoint/2010/main" val="279273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CDBC-EE38-C04B-B254-389255E7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﻿Classification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C4485-612F-DA4E-A0E7-91D1B8AE3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Tenfold cross-validation</a:t>
            </a:r>
          </a:p>
          <a:p>
            <a:r>
              <a:rPr lang="en-US" dirty="0"/>
              <a:t>DBN: </a:t>
            </a:r>
            <a:r>
              <a:rPr lang="en-US" dirty="0">
                <a:hlinkClick r:id="rId3" tooltip="Learn more about Learning Rate from ScienceDirect's AI-generated Topic Pages"/>
              </a:rPr>
              <a:t>learning rate</a:t>
            </a:r>
            <a:r>
              <a:rPr lang="en-US" dirty="0"/>
              <a:t>: 0.1, the max epoch: 100, the momentum for smoothness: 0.5, and the weight decay factor: 2e−4</a:t>
            </a:r>
          </a:p>
          <a:p>
            <a:r>
              <a:rPr lang="en-US" dirty="0"/>
              <a:t>SVM: linear Kernel function</a:t>
            </a:r>
          </a:p>
          <a:p>
            <a:r>
              <a:rPr lang="en-US" dirty="0"/>
              <a:t>KNN: number of neighbors:10, </a:t>
            </a:r>
            <a:r>
              <a:rPr lang="en-US" dirty="0">
                <a:hlinkClick r:id="rId4" tooltip="Learn more about Euclidean Distance from ScienceDirect's AI-generated Topic Pages"/>
              </a:rPr>
              <a:t>Euclidean distance</a:t>
            </a:r>
            <a:endParaRPr lang="en-US" dirty="0"/>
          </a:p>
          <a:p>
            <a:r>
              <a:rPr lang="en-US" dirty="0"/>
              <a:t>BPN: </a:t>
            </a:r>
            <a:r>
              <a:rPr lang="en-US" dirty="0">
                <a:hlinkClick r:id="rId5" tooltip="Learn more about Feedforward from ScienceDirect's AI-generated Topic Pages"/>
              </a:rPr>
              <a:t>Feed-Forward</a:t>
            </a:r>
            <a:r>
              <a:rPr lang="en-US" dirty="0"/>
              <a:t> network, learning rate: 0.01, max epoch: 500, and training target error: 0.01.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15676-8846-9F4D-AA2B-2D873C53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2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5732-6DEB-6244-BD80-E30BB9F8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187"/>
          </a:xfrm>
        </p:spPr>
        <p:txBody>
          <a:bodyPr/>
          <a:lstStyle/>
          <a:p>
            <a:r>
              <a:rPr lang="en-US" dirty="0"/>
              <a:t>DBN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07849-085C-4544-98EC-5698F01C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99C458C-1B2D-EE4E-9FC4-163CE880C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00394"/>
              </p:ext>
            </p:extLst>
          </p:nvPr>
        </p:nvGraphicFramePr>
        <p:xfrm>
          <a:off x="2029233" y="1681968"/>
          <a:ext cx="3116062" cy="5069571"/>
        </p:xfrm>
        <a:graphic>
          <a:graphicData uri="http://schemas.openxmlformats.org/drawingml/2006/table">
            <a:tbl>
              <a:tblPr/>
              <a:tblGrid>
                <a:gridCol w="385086">
                  <a:extLst>
                    <a:ext uri="{9D8B030D-6E8A-4147-A177-3AD203B41FA5}">
                      <a16:colId xmlns:a16="http://schemas.microsoft.com/office/drawing/2014/main" val="1864942937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495619027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3174280803"/>
                    </a:ext>
                  </a:extLst>
                </a:gridCol>
                <a:gridCol w="875672">
                  <a:extLst>
                    <a:ext uri="{9D8B030D-6E8A-4147-A177-3AD203B41FA5}">
                      <a16:colId xmlns:a16="http://schemas.microsoft.com/office/drawing/2014/main" val="4011669797"/>
                    </a:ext>
                  </a:extLst>
                </a:gridCol>
              </a:tblGrid>
              <a:tr h="231411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Units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Accuracy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Sensitivity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Specificity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38501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4.02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89.16 ± 7.85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87.74 ± 5.09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63563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10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87.95 ± 3.56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89.59 ± 7.16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87.75 ± 4.87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18565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4.42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88.70 ± 7.79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87.58 ± 5.09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949998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4.29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88.56 ± 7.20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87.27 ± 4.75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35287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6.07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89.79 ± 13.19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87.51 ± 6.74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946327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4.02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89.56 ± 5.25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87.41 ± 5.90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645619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5.36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89.20 ± 13.10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87.51 ± 5.10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932733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4.55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90.44 ± 9.30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87.55 ± 4.92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79794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4.68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89.82 ± 6.51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87.36 ± 6.15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1029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5.67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89.48 ± 10.18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87.76 ± 7.31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96461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4.02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89.00 ± 8.47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87.43 ± 4.07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4534"/>
                  </a:ext>
                </a:extLst>
              </a:tr>
              <a:tr h="40318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200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6.59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89.33 ± 7.19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87.81 ± 7.54</a:t>
                      </a:r>
                    </a:p>
                  </a:txBody>
                  <a:tcPr marL="29257" marR="29257" marT="29257" marB="2925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975538"/>
                  </a:ext>
                </a:extLst>
              </a:tr>
            </a:tbl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B561157F-AA58-3A42-8C2E-6D3C06EF3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40" y="1429297"/>
            <a:ext cx="14750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E725328-62E9-4C4B-8B56-0403252FA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370497"/>
              </p:ext>
            </p:extLst>
          </p:nvPr>
        </p:nvGraphicFramePr>
        <p:xfrm>
          <a:off x="5434646" y="1646362"/>
          <a:ext cx="2997188" cy="5081684"/>
        </p:xfrm>
        <a:graphic>
          <a:graphicData uri="http://schemas.openxmlformats.org/drawingml/2006/table">
            <a:tbl>
              <a:tblPr/>
              <a:tblGrid>
                <a:gridCol w="367759">
                  <a:extLst>
                    <a:ext uri="{9D8B030D-6E8A-4147-A177-3AD203B41FA5}">
                      <a16:colId xmlns:a16="http://schemas.microsoft.com/office/drawing/2014/main" val="1611393604"/>
                    </a:ext>
                  </a:extLst>
                </a:gridCol>
                <a:gridCol w="844191">
                  <a:extLst>
                    <a:ext uri="{9D8B030D-6E8A-4147-A177-3AD203B41FA5}">
                      <a16:colId xmlns:a16="http://schemas.microsoft.com/office/drawing/2014/main" val="2271576831"/>
                    </a:ext>
                  </a:extLst>
                </a:gridCol>
                <a:gridCol w="937099">
                  <a:extLst>
                    <a:ext uri="{9D8B030D-6E8A-4147-A177-3AD203B41FA5}">
                      <a16:colId xmlns:a16="http://schemas.microsoft.com/office/drawing/2014/main" val="714518395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3235481900"/>
                    </a:ext>
                  </a:extLst>
                </a:gridCol>
              </a:tblGrid>
              <a:tr h="379803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Units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Accuracy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Sensitivity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Specificity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3897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87.95 ± 4.16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89.39 ± 16.07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87.44 ± 5.45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251160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3.56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89.90 ± 8.06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87.56 ± 4.08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72914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6.86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89.07 ± 8.35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87.30 ± 8.71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50752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5.47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88.30 ± 14.78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87.41 ± 5.05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578816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87.95 ± 4.68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89.93 ± 9.53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87.37 ± 5.08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09747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4.92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88.58 ± 9.90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87.70 ± 5.40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384470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4.92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88.37 ± 12.24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87.36 ± 6.87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319971"/>
                  </a:ext>
                </a:extLst>
              </a:tr>
              <a:tr h="524048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5.77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89.41 ± 9.34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87.37 ± 7.13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17114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3.87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88.53 ± 6.24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87.69 ± 4.02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22847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3.40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89.23 ± 8.98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87.53 ± 3.11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226351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3.72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89.60 ± 6.19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87.64 ± 4.03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82658"/>
                  </a:ext>
                </a:extLst>
              </a:tr>
              <a:tr h="37980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3.40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89.29 ± 9.16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87.50 ± 3.72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92640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94A429-31DC-2043-8C3F-0EBAC3EAB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16758"/>
              </p:ext>
            </p:extLst>
          </p:nvPr>
        </p:nvGraphicFramePr>
        <p:xfrm>
          <a:off x="8721185" y="1705463"/>
          <a:ext cx="3072778" cy="5022583"/>
        </p:xfrm>
        <a:graphic>
          <a:graphicData uri="http://schemas.openxmlformats.org/drawingml/2006/table">
            <a:tbl>
              <a:tblPr/>
              <a:tblGrid>
                <a:gridCol w="382587">
                  <a:extLst>
                    <a:ext uri="{9D8B030D-6E8A-4147-A177-3AD203B41FA5}">
                      <a16:colId xmlns:a16="http://schemas.microsoft.com/office/drawing/2014/main" val="3458928437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3490405571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2148986769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563052654"/>
                    </a:ext>
                  </a:extLst>
                </a:gridCol>
              </a:tblGrid>
              <a:tr h="37990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Units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</a:rPr>
                        <a:t>Accuracy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Sensitivity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</a:rPr>
                        <a:t>Specificity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850533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4.29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88.96 ± 7.32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87.59 ± 5.28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4833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5.25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88.64 ± 10.39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87.46 ± 4.23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699523"/>
                  </a:ext>
                </a:extLst>
              </a:tr>
              <a:tr h="463783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5.47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88.47 ± 7.94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87.30 ± 8.71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21620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5.67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88.87 ± 11.43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87.42 ± 6.33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908467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6.34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89.59 ± 7.68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87.43 ± 6.50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595319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3.56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89.28 ± 6.65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87.86 ± 8.91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107753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6.07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89.29 ± 9.49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87.26 ± 4.33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74365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5.67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89.65 ± 6.50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87.66 ± 6.35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807417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4.55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89.49 ± 6.84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87.79 ± 6.75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92442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90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3.56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88.15 ± 8.50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87.48 ± 5.36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135257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100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4.92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89.43 ± 7.51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87.74 ± 6.99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63090"/>
                  </a:ext>
                </a:extLst>
              </a:tr>
              <a:tr h="37990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200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87.95 ± 3.22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89.64 ± 9.25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87.42 ± 4.50</a:t>
                      </a: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97039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246A292-D407-5D4E-AC0E-1B52C41D8361}"/>
              </a:ext>
            </a:extLst>
          </p:cNvPr>
          <p:cNvSpPr/>
          <p:nvPr/>
        </p:nvSpPr>
        <p:spPr>
          <a:xfrm>
            <a:off x="5734945" y="1288721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two hidden layer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3A4363-461B-FE4F-8C93-BB5F86E376DE}"/>
              </a:ext>
            </a:extLst>
          </p:cNvPr>
          <p:cNvSpPr/>
          <p:nvPr/>
        </p:nvSpPr>
        <p:spPr>
          <a:xfrm>
            <a:off x="2533298" y="1288721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one hidden layer 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8F3F27-456F-3A44-832B-EA6808995D92}"/>
              </a:ext>
            </a:extLst>
          </p:cNvPr>
          <p:cNvSpPr/>
          <p:nvPr/>
        </p:nvSpPr>
        <p:spPr>
          <a:xfrm>
            <a:off x="9158224" y="1288721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 three hidden layer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4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3222-04D4-F542-B75C-53A0E5229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A85B0E-9E27-A54A-8A8D-D31CF7432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24379"/>
              </p:ext>
            </p:extLst>
          </p:nvPr>
        </p:nvGraphicFramePr>
        <p:xfrm>
          <a:off x="2592924" y="1485403"/>
          <a:ext cx="5941476" cy="2217420"/>
        </p:xfrm>
        <a:graphic>
          <a:graphicData uri="http://schemas.openxmlformats.org/drawingml/2006/table">
            <a:tbl>
              <a:tblPr/>
              <a:tblGrid>
                <a:gridCol w="1485369">
                  <a:extLst>
                    <a:ext uri="{9D8B030D-6E8A-4147-A177-3AD203B41FA5}">
                      <a16:colId xmlns:a16="http://schemas.microsoft.com/office/drawing/2014/main" val="2799807267"/>
                    </a:ext>
                  </a:extLst>
                </a:gridCol>
                <a:gridCol w="1485369">
                  <a:extLst>
                    <a:ext uri="{9D8B030D-6E8A-4147-A177-3AD203B41FA5}">
                      <a16:colId xmlns:a16="http://schemas.microsoft.com/office/drawing/2014/main" val="3047371040"/>
                    </a:ext>
                  </a:extLst>
                </a:gridCol>
                <a:gridCol w="1485369">
                  <a:extLst>
                    <a:ext uri="{9D8B030D-6E8A-4147-A177-3AD203B41FA5}">
                      <a16:colId xmlns:a16="http://schemas.microsoft.com/office/drawing/2014/main" val="3021994205"/>
                    </a:ext>
                  </a:extLst>
                </a:gridCol>
                <a:gridCol w="1485369">
                  <a:extLst>
                    <a:ext uri="{9D8B030D-6E8A-4147-A177-3AD203B41FA5}">
                      <a16:colId xmlns:a16="http://schemas.microsoft.com/office/drawing/2014/main" val="4115401092"/>
                    </a:ext>
                  </a:extLst>
                </a:gridCol>
              </a:tblGrid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Algorithm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effectLst/>
                        </a:rPr>
                        <a:t>Accuracy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Sensitivity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effectLst/>
                        </a:rPr>
                        <a:t>Specificity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47952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LDA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81.82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66.67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81.25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906418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KNN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83.33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80.00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82.45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729617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SVM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77.27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66.67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81.25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742310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BPN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82.58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81.86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86.61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572774"/>
                  </a:ext>
                </a:extLst>
              </a:tr>
              <a:tr h="30460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Proposed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86.36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83.33</a:t>
                      </a:r>
                      <a:endParaRPr lang="en-US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87.50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6844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05E90-FC9F-694F-86F0-211AF82D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5D0FEB-8730-BC43-B02F-4B577717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4" y="3785192"/>
            <a:ext cx="11004193" cy="30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9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31DB-4803-514E-9F90-F6141FBF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E9F76-AD41-E641-A867-C65F69A32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proposed method trains the classification model through deep learning based on the TICs extracted from CEUS videos.</a:t>
            </a:r>
          </a:p>
          <a:p>
            <a:r>
              <a:rPr lang="en-US" dirty="0"/>
              <a:t>Deep learning allows unsupervised pre-training to achieve good generalization performance in practice.</a:t>
            </a:r>
          </a:p>
          <a:p>
            <a:r>
              <a:rPr lang="en-US" dirty="0"/>
              <a:t>The accuracy, sensitivity and specificity values are higher than other compared methods.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2E032-CA53-DE4E-9B7D-31998544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D3EB-F5B9-9A43-98D6-8DC10D70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56DC-F49E-CE42-8329-6D80EE7F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paper is about ﻿a diagnostic system of liver disease classification based on contrast enhanced ultrasound (CEUS) imaging.</a:t>
            </a:r>
          </a:p>
          <a:p>
            <a:r>
              <a:rPr lang="en-US" dirty="0"/>
              <a:t>The dynamic CEUS videos of hepatic perfusion are firstly retrieved.</a:t>
            </a:r>
          </a:p>
          <a:p>
            <a:r>
              <a:rPr lang="en-US" dirty="0"/>
              <a:t>﻿Secondly, time intensity curves (TICs) are extracted from the dynamic CEUS videos using sparse non-negative matrix factorizations.</a:t>
            </a:r>
          </a:p>
          <a:p>
            <a:r>
              <a:rPr lang="en-US" dirty="0"/>
              <a:t>﻿Finally, deep learning - Deep Belief Networks (DBNs) is employed to classify benign and malignant focal liver lesions based on these 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153D-05D2-B04D-823C-E5E4BE8A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6B5C-8D62-BE41-81C5-D451FA11A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63C21-2FE7-6A49-B6FA-FA2A999D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777B-EF4E-2744-8C2F-D6537EEB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1272-DDB8-254C-975F-13F379DD9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39C2-1187-E146-A33F-E7830E69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9101"/>
            <a:ext cx="8915400" cy="46847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Primary liver cancer is the sixth most </a:t>
            </a:r>
            <a:r>
              <a:rPr lang="en-US" dirty="0">
                <a:hlinkClick r:id="rId2" tooltip="Learn more about Common Cancer from ScienceDirect's AI-generated Topic Pages"/>
              </a:rPr>
              <a:t>common cancer</a:t>
            </a:r>
            <a:r>
              <a:rPr lang="en-US" dirty="0"/>
              <a:t> worldwide, and the third most common cause of death from cancer.</a:t>
            </a:r>
          </a:p>
          <a:p>
            <a:r>
              <a:rPr lang="en-US" dirty="0">
                <a:hlinkClick r:id="rId3" tooltip="Learn more about Biopsy from ScienceDirect's AI-generated Topic Pages"/>
              </a:rPr>
              <a:t>Biopsy</a:t>
            </a:r>
            <a:r>
              <a:rPr lang="en-US" dirty="0"/>
              <a:t> is currently the golden standard for diagnosing cancer, but it is invasive, uncomfortable, and is not always a viable option depending on the location of the tumor.</a:t>
            </a:r>
          </a:p>
          <a:p>
            <a:r>
              <a:rPr lang="en-US" dirty="0"/>
              <a:t>Noninvasive diagnosis of focal liver lesions (FLLs) can be evaluated by using CEUS (contrast enhanced ultrasound) to determine the liver vascularization patterns in real-time, and thus, improve the </a:t>
            </a:r>
            <a:r>
              <a:rPr lang="en-US" dirty="0">
                <a:hlinkClick r:id="rId4" tooltip="Learn more about Diagnostic Accuracy from ScienceDirect's AI-generated Topic Pages"/>
              </a:rPr>
              <a:t>diagnostic accuracy</a:t>
            </a:r>
            <a:r>
              <a:rPr lang="en-US" dirty="0"/>
              <a:t> for the classification of FLLs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950F-240E-C349-9D1A-51323B6A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44428-3DA9-8B48-B441-9FC4DA3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325C-74FD-7E4B-91C0-F360F9512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Enhancement patterns of FLLs in the arterial and portal venous phases of CEUS can be used for characterizing FLLs</a:t>
            </a:r>
          </a:p>
          <a:p>
            <a:r>
              <a:rPr lang="en-US" dirty="0"/>
              <a:t>Time intensity curves (TICs) are a graphical illustrating representative contrast uptake kinetics represented in a CEUS investigation.</a:t>
            </a:r>
          </a:p>
          <a:p>
            <a:r>
              <a:rPr lang="en-US" dirty="0"/>
              <a:t>Based on the TICs of CEUS, </a:t>
            </a:r>
            <a:r>
              <a:rPr lang="en-US" dirty="0">
                <a:hlinkClick r:id="rId2" tooltip="Learn more about System Diagnostics from ScienceDirect's AI-generated Topic Pages"/>
              </a:rPr>
              <a:t>diagnostic systems</a:t>
            </a:r>
            <a:r>
              <a:rPr lang="en-US" dirty="0"/>
              <a:t> had been developed to assist </a:t>
            </a:r>
            <a:r>
              <a:rPr lang="en-US" dirty="0" err="1"/>
              <a:t>ultrasonographist</a:t>
            </a:r>
            <a:r>
              <a:rPr lang="en-US" dirty="0"/>
              <a:t> in liver cancer processing to further improve the diagnostic accuracy.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5049-B7A1-6C41-965C-9C089CB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4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4685-ED3A-0A4A-B02C-93260D32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B29D-A0ED-934E-89FF-880867637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Extraction of TICs is susceptible to noise </a:t>
            </a:r>
          </a:p>
          <a:p>
            <a:r>
              <a:rPr lang="en-US" dirty="0"/>
              <a:t>TICs obtained from region of interest (ROI) measurements may be composites of activities from different overlapping components in the selected ROI.</a:t>
            </a:r>
          </a:p>
          <a:p>
            <a:r>
              <a:rPr lang="en-US" dirty="0"/>
              <a:t> </a:t>
            </a:r>
            <a:r>
              <a:rPr lang="en-US" dirty="0">
                <a:hlinkClick r:id="rId3" tooltip="Learn more about Feature Extraction from ScienceDirect's AI-generated Topic Pages"/>
              </a:rPr>
              <a:t>Feature selection</a:t>
            </a:r>
            <a:r>
              <a:rPr lang="en-US" dirty="0"/>
              <a:t> was determined empirically and always operator-dependent. </a:t>
            </a:r>
          </a:p>
          <a:p>
            <a:r>
              <a:rPr lang="en-US" dirty="0"/>
              <a:t>The parameters setting are based on the experimental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D7C5-E864-4E42-B40B-47E496CD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3B17-C035-B74D-BCC2-EEF1CCE6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4B80E-0C05-9947-AF52-8789E22B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combines the feature extraction and recognition together perfectly.</a:t>
            </a:r>
          </a:p>
          <a:p>
            <a:r>
              <a:rPr lang="en-US" dirty="0"/>
              <a:t>The feature extraction is implemented from low level to high level through unsupervised feature learning instead of being hand-designed.</a:t>
            </a:r>
          </a:p>
          <a:p>
            <a:r>
              <a:rPr lang="en-US" dirty="0"/>
              <a:t>To overcome the subjectivity of TICs extracted with manual ROI selection and the impact of speckle noise,  an </a:t>
            </a:r>
            <a:r>
              <a:rPr lang="en-US" dirty="0" err="1"/>
              <a:t>automatical</a:t>
            </a:r>
            <a:r>
              <a:rPr lang="en-US" dirty="0"/>
              <a:t> TICs extraction method is used - </a:t>
            </a:r>
            <a:r>
              <a:rPr lang="en-US" dirty="0">
                <a:hlinkClick r:id="rId2" tooltip="Learn more about Factor Analysis from ScienceDirect's AI-generated Topic Pages"/>
              </a:rPr>
              <a:t>Factor Analysis</a:t>
            </a:r>
            <a:r>
              <a:rPr lang="en-US" dirty="0"/>
              <a:t> of </a:t>
            </a:r>
            <a:r>
              <a:rPr lang="en-US" dirty="0">
                <a:hlinkClick r:id="rId3" tooltip="Learn more about Dynamic Structure from ScienceDirect's AI-generated Topic Pages"/>
              </a:rPr>
              <a:t>Dynamic Structures</a:t>
            </a:r>
            <a:r>
              <a:rPr lang="en-US" dirty="0"/>
              <a:t>(FADS) techniques.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C854-C172-4349-B489-ECEE475D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8EAD-3EB5-044C-BC3E-395F0937C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acquisition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B1BE-34F8-2544-8336-BCAA6758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Real-time side by side contrast-enhanced mode continuous video clip with a mechanical index of less than 0.20 were acquired at a </a:t>
            </a:r>
            <a:r>
              <a:rPr lang="en-US" dirty="0">
                <a:hlinkClick r:id="rId2" tooltip="Learn more about Frame Rate from ScienceDirect's AI-generated Topic Pages"/>
              </a:rPr>
              <a:t>frame rate</a:t>
            </a:r>
            <a:r>
              <a:rPr lang="en-US" dirty="0"/>
              <a:t> of 8-15 fps</a:t>
            </a:r>
          </a:p>
          <a:p>
            <a:r>
              <a:rPr lang="en-US" dirty="0"/>
              <a:t>The study population comprised 22 patients with 26 lesions</a:t>
            </a:r>
          </a:p>
          <a:p>
            <a:r>
              <a:rPr lang="en-US" dirty="0"/>
              <a:t>Positive diagnosis was reached through a combination of other imagistic methods (CT and CE-MRI), liver </a:t>
            </a:r>
            <a:r>
              <a:rPr lang="en-US" dirty="0">
                <a:hlinkClick r:id="rId3" tooltip="Learn more about Biopsy from ScienceDirect's AI-generated Topic Pages"/>
              </a:rPr>
              <a:t>biopsy</a:t>
            </a:r>
            <a:r>
              <a:rPr lang="en-US" dirty="0"/>
              <a:t> in uncertain cases or </a:t>
            </a:r>
            <a:r>
              <a:rPr lang="en-US" dirty="0" err="1"/>
              <a:t>followup</a:t>
            </a:r>
            <a:r>
              <a:rPr lang="en-US" dirty="0"/>
              <a:t> for a minimum period of sixth months</a:t>
            </a:r>
          </a:p>
          <a:p>
            <a:r>
              <a:rPr lang="en-US" dirty="0"/>
              <a:t>To minimize the impact of breathing motion on TICs extraction, combining of </a:t>
            </a:r>
            <a:r>
              <a:rPr lang="en-US" dirty="0">
                <a:hlinkClick r:id="rId4" tooltip="Learn more about Template Matching from ScienceDirect's AI-generated Topic Pages"/>
              </a:rPr>
              <a:t>template matching</a:t>
            </a:r>
            <a:r>
              <a:rPr lang="en-US" dirty="0"/>
              <a:t> and frame selection was applied to compensate respiratory motion throughout each CEUS video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211F7-40C2-5A47-A6E5-E4D71CD0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4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A1DA-62AB-D94F-B5B0-AA27DDBA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1" y="624110"/>
            <a:ext cx="10825018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Sparse non-negative matrix factorizations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F79F-D98D-2149-94C7-C323C63CE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sparse non-negative </a:t>
            </a:r>
            <a:r>
              <a:rPr lang="en-US" dirty="0">
                <a:hlinkClick r:id="rId2" tooltip="Learn more about Matrix Factorization from ScienceDirect's AI-generated Topic Pages"/>
              </a:rPr>
              <a:t>matrix factorizations</a:t>
            </a:r>
            <a:r>
              <a:rPr lang="en-US" dirty="0"/>
              <a:t> was introduced to extract the TICs from the dynamic CEUS </a:t>
            </a:r>
            <a:r>
              <a:rPr lang="en-US" dirty="0">
                <a:hlinkClick r:id="rId3" tooltip="Learn more about Image Sequence from ScienceDirect's AI-generated Topic Pages"/>
              </a:rPr>
              <a:t>image sequences</a:t>
            </a:r>
            <a:r>
              <a:rPr lang="en-US" dirty="0"/>
              <a:t>.</a:t>
            </a:r>
          </a:p>
          <a:p>
            <a:r>
              <a:rPr lang="en-US" dirty="0"/>
              <a:t>Objective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Input A: </a:t>
            </a:r>
            <a:r>
              <a:rPr lang="en-US" dirty="0"/>
              <a:t>dynamic CEUS image sequence</a:t>
            </a:r>
          </a:p>
          <a:p>
            <a:r>
              <a:rPr lang="en-US" dirty="0"/>
              <a:t>Output Matrix </a:t>
            </a:r>
            <a:r>
              <a:rPr lang="en-US" i="1" dirty="0"/>
              <a:t>C </a:t>
            </a:r>
            <a:r>
              <a:rPr lang="en-US" dirty="0"/>
              <a:t>and matrix </a:t>
            </a:r>
            <a:r>
              <a:rPr lang="en-US" i="1" dirty="0"/>
              <a:t>F</a:t>
            </a:r>
            <a:r>
              <a:rPr lang="en-US" dirty="0"/>
              <a:t> are the coefficients image and the TICs  which defined in FADS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3083-858C-F14D-AE86-C505C0C1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4E72B0A9-2D7F-C24A-8BD9-3E14ED7C3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296" y="3308680"/>
            <a:ext cx="7473460" cy="10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9ABB-2097-374C-9F19-57284725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TICs extraction using SNMF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9134C8-7D4B-B74D-B5B8-0EB5F5423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0999" y="3757632"/>
            <a:ext cx="5448300" cy="2743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0F21B-9748-5945-AA08-D44D08CF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A746EA-0AEE-9E42-9157-8439F6A70A79}"/>
              </a:ext>
            </a:extLst>
          </p:cNvPr>
          <p:cNvSpPr txBox="1">
            <a:spLocks/>
          </p:cNvSpPr>
          <p:nvPr/>
        </p:nvSpPr>
        <p:spPr>
          <a:xfrm>
            <a:off x="2589212" y="1527585"/>
            <a:ext cx="8911687" cy="4973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objective function is solved by the alternating non-negativity-constrained </a:t>
            </a:r>
            <a:r>
              <a:rPr lang="en-US" dirty="0">
                <a:hlinkClick r:id="rId4" tooltip="Learn more about least square from ScienceDirect's AI-generated Topic Pages"/>
              </a:rPr>
              <a:t>least squares</a:t>
            </a:r>
            <a:r>
              <a:rPr lang="en-US" dirty="0"/>
              <a:t> (ANLS) algorithm. The sparse NMF (SNMF) algorithm begins with the </a:t>
            </a:r>
            <a:r>
              <a:rPr lang="en-US" dirty="0">
                <a:hlinkClick r:id="rId5" tooltip="Learn more about Initialization from ScienceDirect's AI-generated Topic Pages"/>
              </a:rPr>
              <a:t>initialization</a:t>
            </a:r>
            <a:r>
              <a:rPr lang="en-US" dirty="0"/>
              <a:t> of </a:t>
            </a:r>
            <a:r>
              <a:rPr lang="en-US" i="1" dirty="0"/>
              <a:t>F</a:t>
            </a:r>
            <a:r>
              <a:rPr lang="en-US" dirty="0"/>
              <a:t> with non-negative values.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1A1813-2BAA-AC45-8FAA-0DE136624B4B}"/>
              </a:ext>
            </a:extLst>
          </p:cNvPr>
          <p:cNvSpPr txBox="1">
            <a:spLocks/>
          </p:cNvSpPr>
          <p:nvPr/>
        </p:nvSpPr>
        <p:spPr>
          <a:xfrm>
            <a:off x="2681837" y="3858777"/>
            <a:ext cx="3136537" cy="2375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Then, it iterates ANLS until it is convergence.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297FCC-05B4-2E43-AEEA-619F09BC9889}"/>
              </a:ext>
            </a:extLst>
          </p:cNvPr>
          <p:cNvCxnSpPr>
            <a:cxnSpLocks/>
          </p:cNvCxnSpPr>
          <p:nvPr/>
        </p:nvCxnSpPr>
        <p:spPr>
          <a:xfrm>
            <a:off x="5439266" y="4628561"/>
            <a:ext cx="471733" cy="25452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0A9588-F2C4-9B4D-8B6D-13221704B67D}"/>
              </a:ext>
            </a:extLst>
          </p:cNvPr>
          <p:cNvCxnSpPr>
            <a:cxnSpLocks/>
          </p:cNvCxnSpPr>
          <p:nvPr/>
        </p:nvCxnSpPr>
        <p:spPr>
          <a:xfrm>
            <a:off x="5335571" y="4755823"/>
            <a:ext cx="571715" cy="8970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692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1633</TotalTime>
  <Words>677</Words>
  <Application>Microsoft Macintosh PowerPoint</Application>
  <PresentationFormat>Widescreen</PresentationFormat>
  <Paragraphs>283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Wisp</vt:lpstr>
      <vt:lpstr>Deep learning based classification of focal liver lesions with contrast-enhanced ultrasound</vt:lpstr>
      <vt:lpstr>Outline</vt:lpstr>
      <vt:lpstr>Background</vt:lpstr>
      <vt:lpstr>Background</vt:lpstr>
      <vt:lpstr>Limitations of TICs </vt:lpstr>
      <vt:lpstr>Proposed Study</vt:lpstr>
      <vt:lpstr>Data acquisition  </vt:lpstr>
      <vt:lpstr>Sparse non-negative matrix factorizations </vt:lpstr>
      <vt:lpstr>TICs extraction using SNMF</vt:lpstr>
      <vt:lpstr>Deep learning</vt:lpstr>
      <vt:lpstr>RBM Overview - Forward Pass</vt:lpstr>
      <vt:lpstr>Reconstructions - Backward Pass </vt:lpstr>
      <vt:lpstr>Error Term</vt:lpstr>
      <vt:lpstr> Framework of the classification system </vt:lpstr>
      <vt:lpstr> Results - TICs </vt:lpstr>
      <vt:lpstr>Classification Results</vt:lpstr>
      <vt:lpstr>DBN</vt:lpstr>
      <vt:lpstr>Compare Results</vt:lpstr>
      <vt:lpstr>Conclusion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Restricted Boltzmann Machines </dc:title>
  <dc:creator>Xiaopeng Jiang</dc:creator>
  <cp:lastModifiedBy>Xiaopeng Jiang</cp:lastModifiedBy>
  <cp:revision>63</cp:revision>
  <dcterms:created xsi:type="dcterms:W3CDTF">2019-04-03T03:17:15Z</dcterms:created>
  <dcterms:modified xsi:type="dcterms:W3CDTF">2019-05-06T02:24:25Z</dcterms:modified>
</cp:coreProperties>
</file>